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notesMasterIdLst>
    <p:notesMasterId r:id="rId7"/>
  </p:notesMasterIdLst>
  <p:sldIdLst>
    <p:sldId id="256" r:id="rId2"/>
    <p:sldId id="258" r:id="rId3"/>
    <p:sldId id="260" r:id="rId4"/>
    <p:sldId id="262" r:id="rId5"/>
    <p:sldId id="267"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0" d="100"/>
          <a:sy n="70" d="100"/>
        </p:scale>
        <p:origin x="536"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246E4E-2894-4430-9166-6A9D97A3CB9F}" type="datetimeFigureOut">
              <a:rPr lang="en-US" smtClean="0"/>
              <a:t>3/6/2017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7D4C98-FCBC-4035-A98E-1417042E55BC}" type="slidenum">
              <a:rPr lang="en-US" smtClean="0"/>
              <a:t>‹#›</a:t>
            </a:fld>
            <a:endParaRPr lang="en-US"/>
          </a:p>
        </p:txBody>
      </p:sp>
    </p:spTree>
    <p:extLst>
      <p:ext uri="{BB962C8B-B14F-4D97-AF65-F5344CB8AC3E}">
        <p14:creationId xmlns:p14="http://schemas.microsoft.com/office/powerpoint/2010/main" val="11522618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nchor="b"/>
          <a:lstStyle>
            <a:lvl1pPr>
              <a:defRPr sz="2400">
                <a:solidFill>
                  <a:schemeClr val="tx1"/>
                </a:solidFill>
                <a:latin typeface="Arial" panose="020B0604020202020204" pitchFamily="34" charset="0"/>
                <a:cs typeface="Arial" panose="020B0604020202020204" pitchFamily="34" charset="0"/>
              </a:defRPr>
            </a:lvl1pPr>
            <a:lvl2pPr marL="37931725" indent="-37474525">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r"/>
            <a:fld id="{39170CC9-1236-447E-AFBD-33B2FD9812F6}" type="slidenum">
              <a:rPr lang="en-US" altLang="en-US" sz="1200">
                <a:latin typeface="Times" panose="02020603050405020304" pitchFamily="18" charset="0"/>
              </a:rPr>
              <a:pPr algn="r"/>
              <a:t>5</a:t>
            </a:fld>
            <a:endParaRPr lang="en-US" altLang="en-US" sz="1200">
              <a:latin typeface="Times" panose="02020603050405020304" pitchFamily="18" charset="0"/>
            </a:endParaRPr>
          </a:p>
        </p:txBody>
      </p:sp>
      <p:sp>
        <p:nvSpPr>
          <p:cNvPr id="20483" name="Rectangle 2"/>
          <p:cNvSpPr>
            <a:spLocks noGrp="1" noRot="1" noChangeAspect="1" noChangeArrowheads="1" noTextEdit="1"/>
          </p:cNvSpPr>
          <p:nvPr>
            <p:ph type="sldImg"/>
          </p:nvPr>
        </p:nvSpPr>
        <p:spPr>
          <a:solidFill>
            <a:srgbClr val="FFFFFF"/>
          </a:solidFill>
          <a:ln/>
        </p:spPr>
      </p:sp>
      <p:sp>
        <p:nvSpPr>
          <p:cNvPr id="20484" name="Rectangle 3"/>
          <p:cNvSpPr>
            <a:spLocks noGrp="1" noChangeArrowheads="1"/>
          </p:cNvSpPr>
          <p:nvPr>
            <p:ph type="body" idx="1"/>
          </p:nvPr>
        </p:nvSpPr>
        <p:spPr>
          <a:xfrm>
            <a:off x="914400" y="4343400"/>
            <a:ext cx="5029200" cy="41148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endParaRPr lang="en-US" altLang="en-US" smtClean="0"/>
          </a:p>
        </p:txBody>
      </p:sp>
    </p:spTree>
    <p:extLst>
      <p:ext uri="{BB962C8B-B14F-4D97-AF65-F5344CB8AC3E}">
        <p14:creationId xmlns:p14="http://schemas.microsoft.com/office/powerpoint/2010/main" val="30513320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3/6/2017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133097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3/6/2017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309791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3/6/2017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9419518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3/6/2017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496489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3/6/2017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2402154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3/6/2017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582123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3/6/2017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60864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3/6/2017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410962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3/6/2017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57649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3/6/2017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207667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3/6/2017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58994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3/6/2017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856401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3/6/2017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17380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3/6/2017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64508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3/6/2017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6970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3/6/2017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24650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3/6/2017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42979822"/>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Disease and Pathogens</a:t>
            </a:r>
            <a:endParaRPr lang="en-US" dirty="0"/>
          </a:p>
        </p:txBody>
      </p:sp>
      <p:sp>
        <p:nvSpPr>
          <p:cNvPr id="3" name="Subtitle 2"/>
          <p:cNvSpPr>
            <a:spLocks noGrp="1"/>
          </p:cNvSpPr>
          <p:nvPr>
            <p:ph type="subTitle" idx="1"/>
          </p:nvPr>
        </p:nvSpPr>
        <p:spPr/>
        <p:txBody>
          <a:bodyPr/>
          <a:lstStyle/>
          <a:p>
            <a:r>
              <a:rPr lang="en-US" dirty="0" smtClean="0"/>
              <a:t>An Introduction to the IMMUNE SYSTEM</a:t>
            </a:r>
            <a:endParaRPr lang="en-US" dirty="0"/>
          </a:p>
        </p:txBody>
      </p:sp>
    </p:spTree>
    <p:extLst>
      <p:ext uri="{BB962C8B-B14F-4D97-AF65-F5344CB8AC3E}">
        <p14:creationId xmlns:p14="http://schemas.microsoft.com/office/powerpoint/2010/main" val="40093183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9"/>
          <p:cNvSpPr>
            <a:spLocks noGrp="1" noChangeArrowheads="1"/>
          </p:cNvSpPr>
          <p:nvPr>
            <p:ph type="title"/>
          </p:nvPr>
        </p:nvSpPr>
        <p:spPr/>
        <p:txBody>
          <a:bodyPr/>
          <a:lstStyle/>
          <a:p>
            <a:r>
              <a:rPr lang="en-US" altLang="en-US" dirty="0" smtClean="0"/>
              <a:t>What causes disease?</a:t>
            </a:r>
          </a:p>
        </p:txBody>
      </p:sp>
      <p:sp>
        <p:nvSpPr>
          <p:cNvPr id="10243" name="Rectangle 10"/>
          <p:cNvSpPr>
            <a:spLocks noGrp="1" noChangeArrowheads="1"/>
          </p:cNvSpPr>
          <p:nvPr>
            <p:ph type="body" idx="1"/>
          </p:nvPr>
        </p:nvSpPr>
        <p:spPr>
          <a:xfrm>
            <a:off x="677334" y="1275008"/>
            <a:ext cx="8596668" cy="5061397"/>
          </a:xfrm>
        </p:spPr>
        <p:txBody>
          <a:bodyPr>
            <a:normAutofit/>
          </a:bodyPr>
          <a:lstStyle/>
          <a:p>
            <a:r>
              <a:rPr lang="en-US" altLang="en-US" sz="2400" b="1" dirty="0" smtClean="0"/>
              <a:t>Microbes</a:t>
            </a:r>
            <a:r>
              <a:rPr lang="en-US" altLang="en-US" b="1" dirty="0" smtClean="0"/>
              <a:t>: </a:t>
            </a:r>
            <a:r>
              <a:rPr lang="en-US" altLang="en-US" dirty="0" smtClean="0"/>
              <a:t>microscopic living organisms such as bacteria, </a:t>
            </a:r>
            <a:r>
              <a:rPr lang="en-US" altLang="en-US" dirty="0" err="1" smtClean="0"/>
              <a:t>protists</a:t>
            </a:r>
            <a:r>
              <a:rPr lang="en-US" altLang="en-US" dirty="0" smtClean="0"/>
              <a:t>, and many fungi, and viruses</a:t>
            </a:r>
          </a:p>
          <a:p>
            <a:r>
              <a:rPr lang="en-US" altLang="en-US" dirty="0" smtClean="0"/>
              <a:t>Some microbes are </a:t>
            </a:r>
            <a:r>
              <a:rPr lang="en-US" altLang="en-US" sz="2400" b="1" dirty="0" smtClean="0"/>
              <a:t>pathogens,</a:t>
            </a:r>
            <a:r>
              <a:rPr lang="en-US" altLang="en-US" dirty="0" smtClean="0"/>
              <a:t> a term derived from Greek words meaning “to produce disease”</a:t>
            </a:r>
          </a:p>
          <a:p>
            <a:pPr lvl="1"/>
            <a:r>
              <a:rPr lang="en-US" altLang="en-US" dirty="0" smtClean="0"/>
              <a:t>Pathogens reproduce and seek new hosts</a:t>
            </a:r>
          </a:p>
          <a:p>
            <a:r>
              <a:rPr lang="en-US" altLang="en-US" dirty="0"/>
              <a:t>Most microbial diseases, such as cholera, measles, plague, tetanus, and chicken pox, have been with humans for thousands of years</a:t>
            </a:r>
          </a:p>
          <a:p>
            <a:pPr lvl="1"/>
            <a:r>
              <a:rPr lang="en-US" altLang="en-US" dirty="0"/>
              <a:t>Viruses in the news include</a:t>
            </a:r>
          </a:p>
          <a:p>
            <a:pPr lvl="2"/>
            <a:r>
              <a:rPr lang="en-US" altLang="en-US" dirty="0"/>
              <a:t>HIV</a:t>
            </a:r>
          </a:p>
          <a:p>
            <a:pPr lvl="2"/>
            <a:r>
              <a:rPr lang="en-US" altLang="en-US" dirty="0"/>
              <a:t>Ebola virus</a:t>
            </a:r>
          </a:p>
          <a:p>
            <a:pPr lvl="2"/>
            <a:r>
              <a:rPr lang="en-US" altLang="en-US" dirty="0"/>
              <a:t>West Nile virus</a:t>
            </a:r>
          </a:p>
          <a:p>
            <a:pPr lvl="2"/>
            <a:r>
              <a:rPr lang="en-US" altLang="en-US" dirty="0"/>
              <a:t>Swine (H1N1) flu</a:t>
            </a:r>
          </a:p>
          <a:p>
            <a:pPr lvl="2"/>
            <a:r>
              <a:rPr lang="en-US" altLang="en-US" dirty="0"/>
              <a:t>M</a:t>
            </a:r>
            <a:r>
              <a:rPr lang="en-US" altLang="en-US" dirty="0" smtClean="0"/>
              <a:t>easles</a:t>
            </a:r>
            <a:endParaRPr lang="en-US" altLang="en-US" dirty="0"/>
          </a:p>
          <a:p>
            <a:pPr lvl="1"/>
            <a:endParaRPr lang="en-US" altLang="en-US" dirty="0" smtClean="0"/>
          </a:p>
        </p:txBody>
      </p:sp>
    </p:spTree>
    <p:extLst>
      <p:ext uri="{BB962C8B-B14F-4D97-AF65-F5344CB8AC3E}">
        <p14:creationId xmlns:p14="http://schemas.microsoft.com/office/powerpoint/2010/main" val="8644782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9"/>
          <p:cNvSpPr>
            <a:spLocks noGrp="1" noChangeArrowheads="1"/>
          </p:cNvSpPr>
          <p:nvPr>
            <p:ph type="title"/>
          </p:nvPr>
        </p:nvSpPr>
        <p:spPr/>
        <p:txBody>
          <a:bodyPr/>
          <a:lstStyle/>
          <a:p>
            <a:r>
              <a:rPr lang="en-US" altLang="en-US" dirty="0" smtClean="0"/>
              <a:t>Not all microbes are pathogens…BUT…</a:t>
            </a:r>
          </a:p>
        </p:txBody>
      </p:sp>
      <p:sp>
        <p:nvSpPr>
          <p:cNvPr id="12291" name="Rectangle 10"/>
          <p:cNvSpPr>
            <a:spLocks noGrp="1" noChangeArrowheads="1"/>
          </p:cNvSpPr>
          <p:nvPr>
            <p:ph type="body" idx="1"/>
          </p:nvPr>
        </p:nvSpPr>
        <p:spPr>
          <a:xfrm>
            <a:off x="947246" y="1455313"/>
            <a:ext cx="8775700" cy="5248857"/>
          </a:xfrm>
        </p:spPr>
        <p:txBody>
          <a:bodyPr/>
          <a:lstStyle/>
          <a:p>
            <a:r>
              <a:rPr lang="en-US" altLang="en-US" dirty="0" smtClean="0"/>
              <a:t>Some common bacteria have deadly strains</a:t>
            </a:r>
          </a:p>
          <a:p>
            <a:pPr lvl="1"/>
            <a:r>
              <a:rPr lang="en-US" altLang="en-US" sz="2000" dirty="0" smtClean="0"/>
              <a:t>The intestinal bacterium </a:t>
            </a:r>
            <a:r>
              <a:rPr lang="en-US" altLang="en-US" sz="2000" i="1" dirty="0" smtClean="0"/>
              <a:t>Escherichia coli</a:t>
            </a:r>
            <a:r>
              <a:rPr lang="en-US" altLang="en-US" sz="2000" dirty="0" smtClean="0"/>
              <a:t> is usually harmless, indeed beneficial, because it produces vitamin K in our large </a:t>
            </a:r>
            <a:r>
              <a:rPr lang="en-US" altLang="en-US" sz="2000" dirty="0" smtClean="0"/>
              <a:t>intestines</a:t>
            </a:r>
            <a:endParaRPr lang="en-US" altLang="en-US" sz="2000" dirty="0" smtClean="0"/>
          </a:p>
          <a:p>
            <a:pPr lvl="1"/>
            <a:r>
              <a:rPr lang="en-US" altLang="en-US" sz="2000" dirty="0" smtClean="0"/>
              <a:t>However, one strain, called O157:H7, usually acquired by eating undercooked ground beef, causes food poisoning, sometimes with fatal </a:t>
            </a:r>
            <a:r>
              <a:rPr lang="en-US" altLang="en-US" sz="2000" dirty="0" smtClean="0"/>
              <a:t>consequences</a:t>
            </a:r>
            <a:endParaRPr lang="en-US" altLang="en-US" sz="2000" dirty="0" smtClean="0"/>
          </a:p>
          <a:p>
            <a:pPr lvl="1"/>
            <a:r>
              <a:rPr lang="en-US" altLang="en-US" sz="2000" i="1" dirty="0" smtClean="0"/>
              <a:t>Staphylococcus </a:t>
            </a:r>
            <a:r>
              <a:rPr lang="en-US" altLang="en-US" sz="2000" i="1" dirty="0"/>
              <a:t>aureus</a:t>
            </a:r>
            <a:r>
              <a:rPr lang="en-US" altLang="en-US" sz="2000" dirty="0"/>
              <a:t> bacteria (“staph”) occur frequently on the skin and in the nasal passages, but some strains cause fatal toxic shock syndrome or prolonged infections if they penetrate through the skin or mucous membranes</a:t>
            </a:r>
          </a:p>
          <a:p>
            <a:pPr lvl="1"/>
            <a:r>
              <a:rPr lang="en-US" altLang="en-US" sz="2000" i="1" dirty="0" smtClean="0"/>
              <a:t>Methicillin Resistant Staphylococcus </a:t>
            </a:r>
            <a:r>
              <a:rPr lang="en-US" altLang="en-US" sz="2000" i="1" dirty="0"/>
              <a:t>aureus</a:t>
            </a:r>
            <a:r>
              <a:rPr lang="en-US" altLang="en-US" sz="2000" dirty="0"/>
              <a:t> </a:t>
            </a:r>
            <a:r>
              <a:rPr lang="en-US" altLang="en-US" sz="2000" dirty="0" smtClean="0"/>
              <a:t>(MRSA) and </a:t>
            </a:r>
            <a:r>
              <a:rPr lang="en-US" altLang="en-US" sz="2000" i="1" dirty="0"/>
              <a:t>Mycobacterium tuberculosis</a:t>
            </a:r>
            <a:r>
              <a:rPr lang="en-US" altLang="en-US" sz="2000" dirty="0"/>
              <a:t> (which causes TB) have become resistant to most antibiotics</a:t>
            </a:r>
          </a:p>
          <a:p>
            <a:pPr lvl="1"/>
            <a:endParaRPr lang="en-US" altLang="en-US" dirty="0" smtClean="0"/>
          </a:p>
        </p:txBody>
      </p:sp>
    </p:spTree>
    <p:extLst>
      <p:ext uri="{BB962C8B-B14F-4D97-AF65-F5344CB8AC3E}">
        <p14:creationId xmlns:p14="http://schemas.microsoft.com/office/powerpoint/2010/main" val="11741507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9"/>
          <p:cNvSpPr>
            <a:spLocks noGrp="1" noChangeArrowheads="1"/>
          </p:cNvSpPr>
          <p:nvPr>
            <p:ph type="title"/>
          </p:nvPr>
        </p:nvSpPr>
        <p:spPr>
          <a:xfrm>
            <a:off x="49499" y="429296"/>
            <a:ext cx="9852338" cy="1320800"/>
          </a:xfrm>
        </p:spPr>
        <p:txBody>
          <a:bodyPr/>
          <a:lstStyle/>
          <a:p>
            <a:r>
              <a:rPr lang="en-US" altLang="en-US" dirty="0" smtClean="0"/>
              <a:t>How Does the Body Defend Against Pathogens?</a:t>
            </a:r>
          </a:p>
        </p:txBody>
      </p:sp>
      <p:sp>
        <p:nvSpPr>
          <p:cNvPr id="14339" name="Rectangle 10"/>
          <p:cNvSpPr>
            <a:spLocks noGrp="1" noChangeArrowheads="1"/>
          </p:cNvSpPr>
          <p:nvPr>
            <p:ph type="body" idx="1"/>
          </p:nvPr>
        </p:nvSpPr>
        <p:spPr>
          <a:xfrm>
            <a:off x="677334" y="1236373"/>
            <a:ext cx="8596668" cy="4804990"/>
          </a:xfrm>
        </p:spPr>
        <p:txBody>
          <a:bodyPr/>
          <a:lstStyle/>
          <a:p>
            <a:r>
              <a:rPr lang="en-US" altLang="en-US" dirty="0" smtClean="0"/>
              <a:t>We have three major lines of defense: nonspecific external barriers, nonspecific internal defenses, and specific internal defenses</a:t>
            </a:r>
          </a:p>
          <a:p>
            <a:pPr lvl="1"/>
            <a:r>
              <a:rPr lang="en-US" altLang="en-US" b="1" dirty="0" smtClean="0"/>
              <a:t>Nonspecific external barriers</a:t>
            </a:r>
            <a:r>
              <a:rPr lang="en-US" altLang="en-US" dirty="0" smtClean="0"/>
              <a:t> prevent most </a:t>
            </a:r>
            <a:br>
              <a:rPr lang="en-US" altLang="en-US" dirty="0" smtClean="0"/>
            </a:br>
            <a:r>
              <a:rPr lang="en-US" altLang="en-US" dirty="0" smtClean="0"/>
              <a:t>disease-causing microbes from entering the body</a:t>
            </a:r>
          </a:p>
          <a:p>
            <a:pPr lvl="3"/>
            <a:r>
              <a:rPr lang="en-US" altLang="en-US" dirty="0" smtClean="0"/>
              <a:t>The anatomical structures include skin and cilia</a:t>
            </a:r>
          </a:p>
          <a:p>
            <a:pPr lvl="3"/>
            <a:r>
              <a:rPr lang="en-US" altLang="en-US" dirty="0" smtClean="0"/>
              <a:t>Secretions include tears, saliva, and mucus</a:t>
            </a:r>
          </a:p>
          <a:p>
            <a:pPr lvl="1"/>
            <a:r>
              <a:rPr lang="en-US" altLang="en-US" b="1" dirty="0" smtClean="0"/>
              <a:t>Nonspecific </a:t>
            </a:r>
            <a:r>
              <a:rPr lang="en-US" altLang="en-US" b="1" dirty="0"/>
              <a:t>internal defenses</a:t>
            </a:r>
            <a:r>
              <a:rPr lang="en-US" altLang="en-US" dirty="0"/>
              <a:t> are collectively called the </a:t>
            </a:r>
            <a:r>
              <a:rPr lang="en-US" altLang="en-US" b="1" dirty="0"/>
              <a:t>innate immune response</a:t>
            </a:r>
            <a:r>
              <a:rPr lang="en-US" altLang="en-US" dirty="0"/>
              <a:t> and swing into action if external barriers are breached</a:t>
            </a:r>
          </a:p>
          <a:p>
            <a:pPr marL="1663700" lvl="3"/>
            <a:r>
              <a:rPr lang="en-US" altLang="en-US" dirty="0"/>
              <a:t>Some white blood cells engulf foreign particles or destroy infected </a:t>
            </a:r>
            <a:r>
              <a:rPr lang="en-US" altLang="en-US" dirty="0" smtClean="0"/>
              <a:t>cells</a:t>
            </a:r>
          </a:p>
          <a:p>
            <a:pPr marL="1663700" lvl="3"/>
            <a:r>
              <a:rPr lang="en-US" altLang="en-US" dirty="0"/>
              <a:t>Chemicals released by damaged body cells and proteins released by white blood cells trigger inflammation and </a:t>
            </a:r>
            <a:r>
              <a:rPr lang="en-US" altLang="en-US" dirty="0" smtClean="0"/>
              <a:t>fever</a:t>
            </a:r>
          </a:p>
          <a:p>
            <a:pPr marL="806450" lvl="1"/>
            <a:r>
              <a:rPr lang="en-US" altLang="en-US" b="1" dirty="0"/>
              <a:t>Specific internal defenses</a:t>
            </a:r>
            <a:r>
              <a:rPr lang="en-US" altLang="en-US" dirty="0"/>
              <a:t>, the final line of defense, comprise the </a:t>
            </a:r>
            <a:r>
              <a:rPr lang="en-US" altLang="en-US" b="1" dirty="0"/>
              <a:t>adaptive immune response</a:t>
            </a:r>
            <a:r>
              <a:rPr lang="en-US" altLang="en-US" dirty="0"/>
              <a:t>, in which immune cells selectively destroy the specific invading toxin or microbe and then “remember” the invader, allowing a faster response if it reappears in the future</a:t>
            </a:r>
          </a:p>
          <a:p>
            <a:pPr marL="806450" lvl="1"/>
            <a:endParaRPr lang="en-US" altLang="en-US" dirty="0"/>
          </a:p>
          <a:p>
            <a:pPr marL="1663700" lvl="3"/>
            <a:endParaRPr lang="en-US" altLang="en-US" dirty="0"/>
          </a:p>
          <a:p>
            <a:endParaRPr lang="en-US" altLang="en-US" dirty="0" smtClean="0"/>
          </a:p>
        </p:txBody>
      </p:sp>
    </p:spTree>
    <p:extLst>
      <p:ext uri="{BB962C8B-B14F-4D97-AF65-F5344CB8AC3E}">
        <p14:creationId xmlns:p14="http://schemas.microsoft.com/office/powerpoint/2010/main" val="42420089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36_01Figure-U"/>
          <p:cNvPicPr>
            <a:picLocks noChangeAspect="1" noChangeArrowheads="1"/>
          </p:cNvPicPr>
          <p:nvPr/>
        </p:nvPicPr>
        <p:blipFill>
          <a:blip r:embed="rId3">
            <a:extLst>
              <a:ext uri="{28A0092B-C50C-407E-A947-70E740481C1C}">
                <a14:useLocalDpi xmlns:a14="http://schemas.microsoft.com/office/drawing/2010/main" val="0"/>
              </a:ext>
            </a:extLst>
          </a:blip>
          <a:srcRect b="2507"/>
          <a:stretch>
            <a:fillRect/>
          </a:stretch>
        </p:blipFill>
        <p:spPr bwMode="auto">
          <a:xfrm>
            <a:off x="4532314" y="238125"/>
            <a:ext cx="3127375" cy="641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0" name="Text Box 31"/>
          <p:cNvSpPr txBox="1">
            <a:spLocks noChangeArrowheads="1"/>
          </p:cNvSpPr>
          <p:nvPr/>
        </p:nvSpPr>
        <p:spPr bwMode="auto">
          <a:xfrm>
            <a:off x="5062539" y="2590800"/>
            <a:ext cx="197167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defRPr sz="2400">
                <a:solidFill>
                  <a:schemeClr val="tx1"/>
                </a:solidFill>
                <a:latin typeface="Arial" panose="020B0604020202020204" pitchFamily="34" charset="0"/>
                <a:cs typeface="Arial" panose="020B0604020202020204" pitchFamily="34" charset="0"/>
              </a:defRPr>
            </a:lvl1pPr>
            <a:lvl2pPr marL="37931725" indent="-37474525">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ctr"/>
            <a:r>
              <a:rPr lang="en-US" altLang="en-US" sz="1000" b="1"/>
              <a:t>skin, mucous membranes</a:t>
            </a:r>
          </a:p>
        </p:txBody>
      </p:sp>
      <p:sp>
        <p:nvSpPr>
          <p:cNvPr id="19461" name="Text Box 31"/>
          <p:cNvSpPr txBox="1">
            <a:spLocks noChangeArrowheads="1"/>
          </p:cNvSpPr>
          <p:nvPr/>
        </p:nvSpPr>
        <p:spPr bwMode="auto">
          <a:xfrm>
            <a:off x="5086351" y="2408238"/>
            <a:ext cx="1971675" cy="163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defRPr sz="2400">
                <a:solidFill>
                  <a:schemeClr val="tx1"/>
                </a:solidFill>
                <a:latin typeface="Arial" panose="020B0604020202020204" pitchFamily="34" charset="0"/>
                <a:cs typeface="Arial" panose="020B0604020202020204" pitchFamily="34" charset="0"/>
              </a:defRPr>
            </a:lvl1pPr>
            <a:lvl2pPr marL="37931725" indent="-37474525">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ctr"/>
            <a:r>
              <a:rPr lang="en-US" altLang="en-US" sz="1100" b="1"/>
              <a:t>Nonspecific External Barriers</a:t>
            </a:r>
          </a:p>
        </p:txBody>
      </p:sp>
      <p:sp>
        <p:nvSpPr>
          <p:cNvPr id="19462" name="Text Box 31"/>
          <p:cNvSpPr txBox="1">
            <a:spLocks noChangeArrowheads="1"/>
          </p:cNvSpPr>
          <p:nvPr/>
        </p:nvSpPr>
        <p:spPr bwMode="auto">
          <a:xfrm>
            <a:off x="5106989" y="4425950"/>
            <a:ext cx="1971675" cy="31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defRPr sz="2400">
                <a:solidFill>
                  <a:schemeClr val="tx1"/>
                </a:solidFill>
                <a:latin typeface="Arial" panose="020B0604020202020204" pitchFamily="34" charset="0"/>
                <a:cs typeface="Arial" panose="020B0604020202020204" pitchFamily="34" charset="0"/>
              </a:defRPr>
            </a:lvl1pPr>
            <a:lvl2pPr marL="37931725" indent="-37474525">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ctr"/>
            <a:r>
              <a:rPr lang="en-US" altLang="en-US" sz="1000" b="1"/>
              <a:t>phagocytic and natural killer cells,</a:t>
            </a:r>
            <a:br>
              <a:rPr lang="en-US" altLang="en-US" sz="1000" b="1"/>
            </a:br>
            <a:r>
              <a:rPr lang="en-US" altLang="en-US" sz="1000" b="1"/>
              <a:t>inflammation, fever</a:t>
            </a:r>
          </a:p>
        </p:txBody>
      </p:sp>
      <p:sp>
        <p:nvSpPr>
          <p:cNvPr id="19463" name="Text Box 31"/>
          <p:cNvSpPr txBox="1">
            <a:spLocks noChangeArrowheads="1"/>
          </p:cNvSpPr>
          <p:nvPr/>
        </p:nvSpPr>
        <p:spPr bwMode="auto">
          <a:xfrm>
            <a:off x="5022851" y="4224338"/>
            <a:ext cx="1971675" cy="163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defRPr sz="2400">
                <a:solidFill>
                  <a:schemeClr val="tx1"/>
                </a:solidFill>
                <a:latin typeface="Arial" panose="020B0604020202020204" pitchFamily="34" charset="0"/>
                <a:cs typeface="Arial" panose="020B0604020202020204" pitchFamily="34" charset="0"/>
              </a:defRPr>
            </a:lvl1pPr>
            <a:lvl2pPr marL="37931725" indent="-37474525">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ctr"/>
            <a:r>
              <a:rPr lang="en-US" altLang="en-US" sz="1100" b="1"/>
              <a:t>Innate Immune Response</a:t>
            </a:r>
          </a:p>
        </p:txBody>
      </p:sp>
      <p:sp>
        <p:nvSpPr>
          <p:cNvPr id="19464" name="Text Box 31"/>
          <p:cNvSpPr txBox="1">
            <a:spLocks noChangeArrowheads="1"/>
          </p:cNvSpPr>
          <p:nvPr/>
        </p:nvSpPr>
        <p:spPr bwMode="auto">
          <a:xfrm>
            <a:off x="5106989" y="3327400"/>
            <a:ext cx="1971675" cy="31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defRPr sz="2400">
                <a:solidFill>
                  <a:schemeClr val="tx1"/>
                </a:solidFill>
                <a:latin typeface="Arial" panose="020B0604020202020204" pitchFamily="34" charset="0"/>
                <a:cs typeface="Arial" panose="020B0604020202020204" pitchFamily="34" charset="0"/>
              </a:defRPr>
            </a:lvl1pPr>
            <a:lvl2pPr marL="37931725" indent="-37474525">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ctr"/>
            <a:r>
              <a:rPr lang="en-US" altLang="en-US" sz="1000" b="1"/>
              <a:t>If these barriers are penetrated,</a:t>
            </a:r>
            <a:br>
              <a:rPr lang="en-US" altLang="en-US" sz="1000" b="1"/>
            </a:br>
            <a:r>
              <a:rPr lang="en-US" altLang="en-US" sz="1000" b="1"/>
              <a:t>the body responds with</a:t>
            </a:r>
          </a:p>
        </p:txBody>
      </p:sp>
      <p:sp>
        <p:nvSpPr>
          <p:cNvPr id="19465" name="Text Box 31"/>
          <p:cNvSpPr txBox="1">
            <a:spLocks noChangeArrowheads="1"/>
          </p:cNvSpPr>
          <p:nvPr/>
        </p:nvSpPr>
        <p:spPr bwMode="auto">
          <a:xfrm>
            <a:off x="5037139" y="5283200"/>
            <a:ext cx="1971675" cy="31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defRPr sz="2400">
                <a:solidFill>
                  <a:schemeClr val="tx1"/>
                </a:solidFill>
                <a:latin typeface="Arial" panose="020B0604020202020204" pitchFamily="34" charset="0"/>
                <a:cs typeface="Arial" panose="020B0604020202020204" pitchFamily="34" charset="0"/>
              </a:defRPr>
            </a:lvl1pPr>
            <a:lvl2pPr marL="37931725" indent="-37474525">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ctr"/>
            <a:r>
              <a:rPr lang="en-US" altLang="en-US" sz="1000" b="1"/>
              <a:t>If the innate immune response is insufficient,</a:t>
            </a:r>
            <a:br>
              <a:rPr lang="en-US" altLang="en-US" sz="1000" b="1"/>
            </a:br>
            <a:r>
              <a:rPr lang="en-US" altLang="en-US" sz="1000" b="1"/>
              <a:t>the body responds with</a:t>
            </a:r>
          </a:p>
        </p:txBody>
      </p:sp>
      <p:sp>
        <p:nvSpPr>
          <p:cNvPr id="19466" name="Text Box 31"/>
          <p:cNvSpPr txBox="1">
            <a:spLocks noChangeArrowheads="1"/>
          </p:cNvSpPr>
          <p:nvPr/>
        </p:nvSpPr>
        <p:spPr bwMode="auto">
          <a:xfrm>
            <a:off x="4910139" y="6413500"/>
            <a:ext cx="239077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defRPr sz="2400">
                <a:solidFill>
                  <a:schemeClr val="tx1"/>
                </a:solidFill>
                <a:latin typeface="Arial" panose="020B0604020202020204" pitchFamily="34" charset="0"/>
                <a:cs typeface="Arial" panose="020B0604020202020204" pitchFamily="34" charset="0"/>
              </a:defRPr>
            </a:lvl1pPr>
            <a:lvl2pPr marL="37931725" indent="-37474525">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ctr"/>
            <a:r>
              <a:rPr lang="en-US" altLang="en-US" sz="1000" b="1"/>
              <a:t>cell-mediated immunity, humoral immunity</a:t>
            </a:r>
          </a:p>
        </p:txBody>
      </p:sp>
      <p:sp>
        <p:nvSpPr>
          <p:cNvPr id="19467" name="Text Box 31"/>
          <p:cNvSpPr txBox="1">
            <a:spLocks noChangeArrowheads="1"/>
          </p:cNvSpPr>
          <p:nvPr/>
        </p:nvSpPr>
        <p:spPr bwMode="auto">
          <a:xfrm>
            <a:off x="5003801" y="6205538"/>
            <a:ext cx="1971675" cy="163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defRPr sz="2400">
                <a:solidFill>
                  <a:schemeClr val="tx1"/>
                </a:solidFill>
                <a:latin typeface="Arial" panose="020B0604020202020204" pitchFamily="34" charset="0"/>
                <a:cs typeface="Arial" panose="020B0604020202020204" pitchFamily="34" charset="0"/>
              </a:defRPr>
            </a:lvl1pPr>
            <a:lvl2pPr marL="37931725" indent="-37474525">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ctr"/>
            <a:r>
              <a:rPr lang="en-US" altLang="en-US" sz="1100" b="1"/>
              <a:t>Adaptive Immune Response</a:t>
            </a:r>
          </a:p>
        </p:txBody>
      </p:sp>
    </p:spTree>
    <p:extLst>
      <p:ext uri="{BB962C8B-B14F-4D97-AF65-F5344CB8AC3E}">
        <p14:creationId xmlns:p14="http://schemas.microsoft.com/office/powerpoint/2010/main" val="2363869332"/>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43</TotalTime>
  <Words>283</Words>
  <Application>Microsoft Office PowerPoint</Application>
  <PresentationFormat>Widescreen</PresentationFormat>
  <Paragraphs>38</Paragraphs>
  <Slides>5</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vt:lpstr>
      <vt:lpstr>Calibri</vt:lpstr>
      <vt:lpstr>Times</vt:lpstr>
      <vt:lpstr>Trebuchet MS</vt:lpstr>
      <vt:lpstr>Wingdings 3</vt:lpstr>
      <vt:lpstr>Facet</vt:lpstr>
      <vt:lpstr>Disease and Pathogens</vt:lpstr>
      <vt:lpstr>What causes disease?</vt:lpstr>
      <vt:lpstr>Not all microbes are pathogens…BUT…</vt:lpstr>
      <vt:lpstr>How Does the Body Defend Against Pathogens?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Natalie</dc:creator>
  <cp:lastModifiedBy>Sean</cp:lastModifiedBy>
  <cp:revision>5</cp:revision>
  <dcterms:created xsi:type="dcterms:W3CDTF">2015-02-18T11:16:50Z</dcterms:created>
  <dcterms:modified xsi:type="dcterms:W3CDTF">2017-03-06T19:29:27Z</dcterms:modified>
</cp:coreProperties>
</file>